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8" r:id="rId10"/>
    <p:sldId id="267" r:id="rId11"/>
    <p:sldId id="264" r:id="rId12"/>
    <p:sldId id="265" r:id="rId13"/>
    <p:sldId id="266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49"/>
    <p:restoredTop sz="94700"/>
  </p:normalViewPr>
  <p:slideViewPr>
    <p:cSldViewPr snapToGrid="0" snapToObjects="1">
      <p:cViewPr>
        <p:scale>
          <a:sx n="75" d="100"/>
          <a:sy n="75" d="100"/>
        </p:scale>
        <p:origin x="416" y="5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11808" y="3428998"/>
            <a:ext cx="5518066" cy="2268559"/>
          </a:xfrm>
        </p:spPr>
        <p:txBody>
          <a:bodyPr anchor="t">
            <a:normAutofit/>
          </a:bodyPr>
          <a:lstStyle>
            <a:lvl1pPr algn="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72274" y="2268786"/>
            <a:ext cx="5357600" cy="1160213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3A824-1A51-4B26-AD58-A6D8E14F6C04}" type="datetimeFigureOut">
              <a:rPr lang="en-US" dirty="0"/>
              <a:t>8/17/19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Ins="45720"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>
            <a:off x="2194236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4091" cy="107722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7E33E-8B18-4087-B112-809917729534}" type="datetimeFigureOut">
              <a:rPr lang="en-US" dirty="0"/>
              <a:t>8/17/19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 rot="5400000">
            <a:off x="10337141" y="416061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39380" y="805818"/>
            <a:ext cx="1326519" cy="524412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608751" y="970410"/>
            <a:ext cx="6466903" cy="507953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FE419-2371-464F-8239-3959401C3561}" type="datetimeFigureOut">
              <a:rPr lang="en-US" dirty="0"/>
              <a:t>8/17/19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162C4-EDD9-4389-A98B-B87ECEA2A816}" type="datetimeFigureOut">
              <a:rPr lang="en-US" dirty="0"/>
              <a:t>8/17/19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194943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TextBox 10"/>
          <p:cNvSpPr txBox="1"/>
          <p:nvPr/>
        </p:nvSpPr>
        <p:spPr>
          <a:xfrm>
            <a:off x="2191843" y="296258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3147254"/>
            <a:ext cx="7956560" cy="1424746"/>
          </a:xfrm>
        </p:spPr>
        <p:txBody>
          <a:bodyPr anchor="t">
            <a:normAutofit/>
          </a:bodyPr>
          <a:lstStyle>
            <a:lvl1pPr algn="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968" y="2268786"/>
            <a:ext cx="7791931" cy="878468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059C3-6A89-4494-99FF-5A4D6FFD50EB}" type="datetimeFigureOut">
              <a:rPr lang="en-US" dirty="0"/>
              <a:t>8/17/19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7"/>
            <a:ext cx="7950984" cy="108170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05374" y="2052116"/>
            <a:ext cx="3891960" cy="399782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66636" y="2052114"/>
            <a:ext cx="3894222" cy="399782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4B2F-12DE-47F5-8894-472B206D2E1E}" type="datetimeFigureOut">
              <a:rPr lang="en-US" dirty="0"/>
              <a:t>8/17/19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196172" y="641223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TextBox 11"/>
          <p:cNvSpPr txBox="1"/>
          <p:nvPr/>
        </p:nvSpPr>
        <p:spPr>
          <a:xfrm>
            <a:off x="2193650" y="636424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8"/>
            <a:ext cx="7956560" cy="107834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9285" y="2052115"/>
            <a:ext cx="3896467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09285" y="2851331"/>
            <a:ext cx="3893623" cy="307143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66634" y="2052115"/>
            <a:ext cx="3899798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66635" y="2851331"/>
            <a:ext cx="3899798" cy="307143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0E46F-7819-4ACF-B48B-48222C2ACC88}" type="datetimeFigureOut">
              <a:rPr lang="en-US" dirty="0"/>
              <a:t>8/17/19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F3416-4057-4DAA-829D-4CA07428D088}" type="datetimeFigureOut">
              <a:rPr lang="en-US" dirty="0"/>
              <a:t>8/17/19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196172" y="64122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D9284-D300-4297-87F7-E791DCC15DB1}" type="datetimeFigureOut">
              <a:rPr lang="en-US" dirty="0"/>
              <a:t>8/17/19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TextBox 9"/>
          <p:cNvSpPr txBox="1"/>
          <p:nvPr/>
        </p:nvSpPr>
        <p:spPr>
          <a:xfrm>
            <a:off x="1554154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0323" y="1282451"/>
            <a:ext cx="2664361" cy="1903241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154" y="805818"/>
            <a:ext cx="5446278" cy="5244126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6154"/>
            <a:ext cx="2664361" cy="2386397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25BB-DA17-4BA0-B3C8-3AC3ABC827E6}" type="datetimeFigureOut">
              <a:rPr lang="en-US" dirty="0"/>
              <a:t>8/17/19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47062" y="3229"/>
            <a:ext cx="4629734" cy="6858000"/>
          </a:xfrm>
          <a:solidFill>
            <a:schemeClr val="tx1">
              <a:alpha val="10000"/>
            </a:schemeClr>
          </a:solidFill>
          <a:ln w="9525" cap="sq">
            <a:noFill/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54686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241" y="1282452"/>
            <a:ext cx="3970986" cy="1900473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2928"/>
            <a:ext cx="3971874" cy="2386394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C4C9A-3960-41CF-A4E9-2A8FB932454B}" type="datetimeFigureOut">
              <a:rPr lang="en-US" dirty="0"/>
              <a:t>8/17/19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2.png"/><Relationship Id="rId1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599" y="2052116"/>
            <a:ext cx="7796540" cy="3997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</p:spPr>
        <p:txBody>
          <a:bodyPr vert="horz" lIns="91440" tIns="18288" rIns="91440" bIns="45720" rtlCol="0" anchor="t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3CBC1C18-307B-4F68-A007-B5B542270E8D}" type="datetimeFigureOut">
              <a:rPr lang="en-US" dirty="0"/>
              <a:t>8/17/19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</p:spPr>
        <p:txBody>
          <a:bodyPr vert="horz" lIns="91440" tIns="45720" rIns="91440" bIns="18288" rtlCol="0" anchor="b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8407" y="164592"/>
            <a:ext cx="636727" cy="322851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34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344488" indent="-344488" algn="l" defTabSz="914400" rtl="0" eaLnBrk="1" latinLnBrk="0" hangingPunct="1">
        <a:lnSpc>
          <a:spcPct val="120000"/>
        </a:lnSpc>
        <a:spcBef>
          <a:spcPts val="10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953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588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7097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1732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642616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108960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575304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04164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4" Type="http://schemas.openxmlformats.org/officeDocument/2006/relationships/image" Target="../media/image11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Relationship Id="rId3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Relationship Id="rId3" Type="http://schemas.openxmlformats.org/officeDocument/2006/relationships/image" Target="../media/image5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Relationship Id="rId3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DDS Analytics Talent Management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David Shaw</a:t>
            </a:r>
          </a:p>
          <a:p>
            <a:r>
              <a:rPr lang="en-US" dirty="0" smtClean="0"/>
              <a:t>DDS 6306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602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Logistic Diagnostics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780" y="742285"/>
            <a:ext cx="3835400" cy="2286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72549" y="3138119"/>
            <a:ext cx="34567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mtClean="0"/>
              <a:t>Fit Statistics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4834" y="1711949"/>
            <a:ext cx="5458883" cy="218855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557079" y="4047565"/>
            <a:ext cx="30659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mtClean="0"/>
              <a:t>Quantile-quantile plot</a:t>
            </a:r>
            <a:endParaRPr lang="en-US" sz="140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6087" y="3555730"/>
            <a:ext cx="3496786" cy="249770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855694" y="6306671"/>
            <a:ext cx="18294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mtClean="0"/>
              <a:t>ROC Curve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1969795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Predicting Monthly Income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Same technique used for classifying attrition </a:t>
            </a:r>
            <a:r>
              <a:rPr lang="mr-IN" dirty="0" smtClean="0"/>
              <a:t>–</a:t>
            </a:r>
            <a:r>
              <a:rPr lang="en-US" dirty="0" smtClean="0"/>
              <a:t> stepwise regression to find joint predictors, use as starting point to fit linear regression model</a:t>
            </a:r>
          </a:p>
          <a:p>
            <a:r>
              <a:rPr lang="en-US" dirty="0" smtClean="0"/>
              <a:t>Assumptions:</a:t>
            </a:r>
          </a:p>
          <a:p>
            <a:pPr lvl="1"/>
            <a:r>
              <a:rPr lang="en-US" dirty="0" smtClean="0"/>
              <a:t>Independence</a:t>
            </a:r>
          </a:p>
          <a:p>
            <a:pPr lvl="1"/>
            <a:r>
              <a:rPr lang="en-US" dirty="0" smtClean="0"/>
              <a:t>Equal variance</a:t>
            </a:r>
          </a:p>
          <a:p>
            <a:pPr lvl="1"/>
            <a:r>
              <a:rPr lang="en-US" dirty="0" smtClean="0"/>
              <a:t>Normal distribution of residuals about 0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657314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Linear Regression Output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Fit model using jointly significant variables </a:t>
            </a:r>
            <a:r>
              <a:rPr lang="mr-IN" dirty="0" smtClean="0"/>
              <a:t>–</a:t>
            </a:r>
            <a:r>
              <a:rPr lang="en-US" dirty="0" smtClean="0"/>
              <a:t> only 3</a:t>
            </a:r>
          </a:p>
          <a:p>
            <a:pPr lvl="1"/>
            <a:r>
              <a:rPr lang="en-US" dirty="0" smtClean="0"/>
              <a:t>Job role, total working years, job level</a:t>
            </a:r>
          </a:p>
          <a:p>
            <a:r>
              <a:rPr lang="en-US" dirty="0" smtClean="0"/>
              <a:t>Strong fit statistics </a:t>
            </a:r>
          </a:p>
          <a:p>
            <a:r>
              <a:rPr lang="en-US" dirty="0" smtClean="0"/>
              <a:t>Assumptions met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1869" y="3038873"/>
            <a:ext cx="5143426" cy="317790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1590" y="4222875"/>
            <a:ext cx="4356100" cy="19939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366682" y="6414247"/>
            <a:ext cx="19632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mtClean="0"/>
              <a:t>Fit Statistics</a:t>
            </a:r>
            <a:endParaRPr lang="en-US" sz="1400"/>
          </a:p>
        </p:txBody>
      </p:sp>
      <p:sp>
        <p:nvSpPr>
          <p:cNvPr id="7" name="TextBox 6"/>
          <p:cNvSpPr txBox="1"/>
          <p:nvPr/>
        </p:nvSpPr>
        <p:spPr>
          <a:xfrm>
            <a:off x="8686798" y="6414247"/>
            <a:ext cx="22464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mtClean="0"/>
              <a:t>Residuals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848808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</p:spPr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9293" y="1886271"/>
            <a:ext cx="7796540" cy="3997828"/>
          </a:xfrm>
        </p:spPr>
        <p:txBody>
          <a:bodyPr>
            <a:normAutofit/>
          </a:bodyPr>
          <a:lstStyle/>
          <a:p>
            <a:r>
              <a:rPr lang="en-US" dirty="0" smtClean="0"/>
              <a:t>Attrition best predicted by logistic regression</a:t>
            </a:r>
          </a:p>
          <a:p>
            <a:pPr lvl="1"/>
            <a:r>
              <a:rPr lang="en-US" dirty="0" smtClean="0"/>
              <a:t>Most significant variables: total working years (logged), overtime-exempt status, years since last promotion</a:t>
            </a:r>
          </a:p>
          <a:p>
            <a:pPr lvl="1"/>
            <a:r>
              <a:rPr lang="en-US" dirty="0" smtClean="0"/>
              <a:t>Longer tenured, non-overtime, recently promoted employees less likely to leave</a:t>
            </a:r>
          </a:p>
          <a:p>
            <a:r>
              <a:rPr lang="en-US" dirty="0" smtClean="0"/>
              <a:t>Monthly income best predicted by linear regression</a:t>
            </a:r>
          </a:p>
          <a:p>
            <a:pPr lvl="1"/>
            <a:r>
              <a:rPr lang="en-US" dirty="0" smtClean="0"/>
              <a:t>total working years (logged), job role, job level</a:t>
            </a:r>
          </a:p>
          <a:p>
            <a:pPr lvl="1"/>
            <a:r>
              <a:rPr lang="en-US" dirty="0" smtClean="0"/>
              <a:t>longer tenured, higher level employees </a:t>
            </a:r>
            <a:br>
              <a:rPr lang="en-US" dirty="0" smtClean="0"/>
            </a:br>
            <a:r>
              <a:rPr lang="en-US" dirty="0" smtClean="0"/>
              <a:t>tend to make more</a:t>
            </a:r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7975" y="3311338"/>
            <a:ext cx="4944533" cy="305264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754035" y="6508376"/>
            <a:ext cx="23397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Monthly Income </a:t>
            </a:r>
            <a:r>
              <a:rPr lang="en-US" sz="1400" smtClean="0"/>
              <a:t>by Role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1317663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Concerns</a:t>
            </a:r>
          </a:p>
          <a:p>
            <a:pPr lvl="1"/>
            <a:r>
              <a:rPr lang="en-US" dirty="0" smtClean="0"/>
              <a:t>Worker attrition</a:t>
            </a:r>
          </a:p>
          <a:p>
            <a:pPr lvl="1"/>
            <a:r>
              <a:rPr lang="en-US" dirty="0" smtClean="0"/>
              <a:t>Monthly salary</a:t>
            </a:r>
          </a:p>
        </p:txBody>
      </p:sp>
    </p:spTree>
    <p:extLst>
      <p:ext uri="{BB962C8B-B14F-4D97-AF65-F5344CB8AC3E}">
        <p14:creationId xmlns:p14="http://schemas.microsoft.com/office/powerpoint/2010/main" val="121835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Cleaning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Missing value imputation?</a:t>
            </a:r>
          </a:p>
          <a:p>
            <a:pPr lvl="1"/>
            <a:r>
              <a:rPr lang="en-US" dirty="0" smtClean="0"/>
              <a:t>None detected</a:t>
            </a:r>
          </a:p>
          <a:p>
            <a:r>
              <a:rPr lang="en-US" dirty="0" smtClean="0"/>
              <a:t>Normality requirements</a:t>
            </a:r>
          </a:p>
          <a:p>
            <a:pPr lvl="1"/>
            <a:r>
              <a:rPr lang="en-US" dirty="0" smtClean="0"/>
              <a:t>Log transformations</a:t>
            </a:r>
          </a:p>
          <a:p>
            <a:r>
              <a:rPr lang="en-US" dirty="0" smtClean="0"/>
              <a:t>KNN limitations</a:t>
            </a:r>
          </a:p>
          <a:p>
            <a:pPr lvl="1"/>
            <a:r>
              <a:rPr lang="en-US" dirty="0" smtClean="0"/>
              <a:t>Recoding variables</a:t>
            </a:r>
          </a:p>
          <a:p>
            <a:r>
              <a:rPr lang="en-US" dirty="0" smtClean="0"/>
              <a:t>Split into test </a:t>
            </a:r>
            <a:r>
              <a:rPr lang="en-US" smtClean="0"/>
              <a:t>and train sets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6183" y="4288098"/>
            <a:ext cx="5340350" cy="214103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6183" y="1791153"/>
            <a:ext cx="5340350" cy="2141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488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Predicting Attrition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Approaches:</a:t>
            </a:r>
          </a:p>
          <a:p>
            <a:pPr lvl="1"/>
            <a:r>
              <a:rPr lang="en-US" dirty="0" smtClean="0"/>
              <a:t>Stepwise logistic regression</a:t>
            </a:r>
          </a:p>
          <a:p>
            <a:pPr lvl="1"/>
            <a:r>
              <a:rPr lang="en-US" dirty="0" smtClean="0"/>
              <a:t>K-Nearest Neighbors</a:t>
            </a:r>
          </a:p>
          <a:p>
            <a:pPr lvl="1"/>
            <a:r>
              <a:rPr lang="en-US" dirty="0" smtClean="0"/>
              <a:t>Logistic Regression</a:t>
            </a:r>
          </a:p>
          <a:p>
            <a:r>
              <a:rPr lang="en-US" dirty="0" smtClean="0"/>
              <a:t>Assumptions</a:t>
            </a:r>
          </a:p>
          <a:p>
            <a:pPr lvl="1"/>
            <a:r>
              <a:rPr lang="en-US" dirty="0" smtClean="0"/>
              <a:t>KNN: data in feature space</a:t>
            </a:r>
          </a:p>
          <a:p>
            <a:pPr lvl="2"/>
            <a:r>
              <a:rPr lang="en-US" dirty="0" smtClean="0"/>
              <a:t>Requires recoding of categorical variables</a:t>
            </a:r>
          </a:p>
          <a:p>
            <a:pPr lvl="1"/>
            <a:r>
              <a:rPr lang="en-US" dirty="0" smtClean="0"/>
              <a:t>Logistic regression: multivariate normal distribution, independence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2936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Stepwise Logistic Regression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automatic selection techniques to perform data reduction</a:t>
            </a:r>
          </a:p>
          <a:p>
            <a:r>
              <a:rPr lang="en-US" dirty="0" smtClean="0"/>
              <a:t>Fit forward, backward, and stepwise models</a:t>
            </a:r>
          </a:p>
          <a:p>
            <a:r>
              <a:rPr lang="en-US" dirty="0" smtClean="0"/>
              <a:t>Find jointly significant variables, at a Bonferroni-corrected .05 significance level</a:t>
            </a:r>
          </a:p>
        </p:txBody>
      </p:sp>
    </p:spTree>
    <p:extLst>
      <p:ext uri="{BB962C8B-B14F-4D97-AF65-F5344CB8AC3E}">
        <p14:creationId xmlns:p14="http://schemas.microsoft.com/office/powerpoint/2010/main" val="1787494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 Nearest Neighbors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11808" y="808056"/>
            <a:ext cx="7796540" cy="3997828"/>
          </a:xfrm>
        </p:spPr>
        <p:txBody>
          <a:bodyPr/>
          <a:lstStyle/>
          <a:p>
            <a:r>
              <a:rPr lang="en-US" dirty="0" smtClean="0"/>
              <a:t>Starting with the jointly significant variables from stepwise, fit a KNN clustering model</a:t>
            </a:r>
          </a:p>
          <a:p>
            <a:r>
              <a:rPr lang="en-US" dirty="0" smtClean="0"/>
              <a:t>Test various k’s 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7367" y="3467157"/>
            <a:ext cx="4333452" cy="26774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6221" y="3467157"/>
            <a:ext cx="4216221" cy="267745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240740" y="6306671"/>
            <a:ext cx="25683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Elbow Plot</a:t>
            </a:r>
            <a:endParaRPr lang="en-US" sz="1400" dirty="0"/>
          </a:p>
        </p:txBody>
      </p:sp>
      <p:sp>
        <p:nvSpPr>
          <p:cNvPr id="8" name="TextBox 7"/>
          <p:cNvSpPr txBox="1"/>
          <p:nvPr/>
        </p:nvSpPr>
        <p:spPr>
          <a:xfrm>
            <a:off x="8135471" y="6313044"/>
            <a:ext cx="26225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Error rates by 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5797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/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KNN Accuracy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6164" y="1885285"/>
            <a:ext cx="7796540" cy="3997828"/>
          </a:xfrm>
        </p:spPr>
        <p:txBody>
          <a:bodyPr/>
          <a:lstStyle/>
          <a:p>
            <a:r>
              <a:rPr lang="en-US" dirty="0" smtClean="0"/>
              <a:t>Fit statistics:</a:t>
            </a:r>
          </a:p>
          <a:p>
            <a:pPr lvl="1"/>
            <a:r>
              <a:rPr lang="en-US" dirty="0" smtClean="0"/>
              <a:t>Sensitivity  - rate of capturing true positives</a:t>
            </a:r>
          </a:p>
          <a:p>
            <a:pPr lvl="1"/>
            <a:r>
              <a:rPr lang="en-US" dirty="0" smtClean="0"/>
              <a:t>Specificity - rate of capturing true negatives</a:t>
            </a:r>
          </a:p>
          <a:p>
            <a:pPr lvl="1"/>
            <a:r>
              <a:rPr lang="en-US" dirty="0" smtClean="0"/>
              <a:t>Error rate </a:t>
            </a:r>
            <a:r>
              <a:rPr lang="mr-IN" dirty="0" smtClean="0"/>
              <a:t>–</a:t>
            </a:r>
            <a:r>
              <a:rPr lang="en-US" dirty="0" smtClean="0"/>
              <a:t> percentage incorrect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Poor accuracy </a:t>
            </a:r>
            <a:r>
              <a:rPr lang="mr-IN" dirty="0" smtClean="0"/>
              <a:t>–</a:t>
            </a:r>
            <a:r>
              <a:rPr lang="en-US" dirty="0" smtClean="0"/>
              <a:t> neither model can capture 50%+ of both positives and negatives</a:t>
            </a:r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0699" y="2124636"/>
            <a:ext cx="3945499" cy="3111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655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1808" y="552563"/>
            <a:ext cx="7958331" cy="1077229"/>
          </a:xfrm>
        </p:spPr>
        <p:txBody>
          <a:bodyPr/>
          <a:lstStyle/>
          <a:p>
            <a:r>
              <a:rPr lang="en-US" dirty="0" smtClean="0"/>
              <a:t>Logistic Regression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47124" y="1936494"/>
            <a:ext cx="7796540" cy="3997828"/>
          </a:xfrm>
        </p:spPr>
        <p:txBody>
          <a:bodyPr/>
          <a:lstStyle/>
          <a:p>
            <a:r>
              <a:rPr lang="en-US" dirty="0" smtClean="0"/>
              <a:t>Use selected variables to run a custom logistic</a:t>
            </a:r>
            <a:br>
              <a:rPr lang="en-US" dirty="0" smtClean="0"/>
            </a:br>
            <a:r>
              <a:rPr lang="en-US" dirty="0" smtClean="0"/>
              <a:t>regression model</a:t>
            </a:r>
          </a:p>
          <a:p>
            <a:r>
              <a:rPr lang="en-US" dirty="0" smtClean="0"/>
              <a:t>Best predictors:</a:t>
            </a:r>
          </a:p>
          <a:p>
            <a:pPr lvl="1"/>
            <a:r>
              <a:rPr lang="en-US" dirty="0" smtClean="0"/>
              <a:t>Total years worked</a:t>
            </a:r>
          </a:p>
          <a:p>
            <a:pPr lvl="1"/>
            <a:r>
              <a:rPr lang="en-US" dirty="0" smtClean="0"/>
              <a:t>Overtime-exempt status</a:t>
            </a:r>
          </a:p>
          <a:p>
            <a:pPr lvl="1"/>
            <a:r>
              <a:rPr lang="en-US" dirty="0" smtClean="0"/>
              <a:t>Years since last promotion</a:t>
            </a:r>
          </a:p>
          <a:p>
            <a:pPr lvl="1"/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4540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Logistic Regression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selected variables to run a custom logistic</a:t>
            </a:r>
            <a:br>
              <a:rPr lang="en-US" dirty="0"/>
            </a:br>
            <a:r>
              <a:rPr lang="en-US" dirty="0"/>
              <a:t>regression model</a:t>
            </a:r>
          </a:p>
          <a:p>
            <a:r>
              <a:rPr lang="en-US" dirty="0"/>
              <a:t>Best predictors:</a:t>
            </a:r>
          </a:p>
          <a:p>
            <a:pPr lvl="1"/>
            <a:r>
              <a:rPr lang="en-US" dirty="0"/>
              <a:t>Total years worked</a:t>
            </a:r>
          </a:p>
          <a:p>
            <a:pPr lvl="1"/>
            <a:r>
              <a:rPr lang="en-US" dirty="0"/>
              <a:t>Overtime-exempt status</a:t>
            </a:r>
          </a:p>
          <a:p>
            <a:pPr lvl="1"/>
            <a:r>
              <a:rPr lang="en-US" dirty="0"/>
              <a:t>Years since last promotion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5968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dison">
  <a:themeElements>
    <a:clrScheme name="Madison">
      <a:dk1>
        <a:sysClr val="windowText" lastClr="000000"/>
      </a:dk1>
      <a:lt1>
        <a:sysClr val="window" lastClr="FFFFFF"/>
      </a:lt1>
      <a:dk2>
        <a:srgbClr val="1F2D29"/>
      </a:dk2>
      <a:lt2>
        <a:srgbClr val="C5FAEB"/>
      </a:lt2>
      <a:accent1>
        <a:srgbClr val="A1D68B"/>
      </a:accent1>
      <a:accent2>
        <a:srgbClr val="5EC795"/>
      </a:accent2>
      <a:accent3>
        <a:srgbClr val="4DADCF"/>
      </a:accent3>
      <a:accent4>
        <a:srgbClr val="CDB756"/>
      </a:accent4>
      <a:accent5>
        <a:srgbClr val="E29C36"/>
      </a:accent5>
      <a:accent6>
        <a:srgbClr val="8EC0C1"/>
      </a:accent6>
      <a:hlink>
        <a:srgbClr val="6D9D9B"/>
      </a:hlink>
      <a:folHlink>
        <a:srgbClr val="6D8583"/>
      </a:folHlink>
    </a:clrScheme>
    <a:fontScheme name="Madison">
      <a:maj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dison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alpha val="88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dison" id="{025CB5FB-2DD3-45EE-B6F0-CC461540EB19}" vid="{6AC10936-2DFC-4054-9ADF-B5E2C5F8619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Madison</Template>
  <TotalTime>314</TotalTime>
  <Words>320</Words>
  <Application>Microsoft Macintosh PowerPoint</Application>
  <PresentationFormat>Widescreen</PresentationFormat>
  <Paragraphs>83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Mangal</vt:lpstr>
      <vt:lpstr>MS Shell Dlg 2</vt:lpstr>
      <vt:lpstr>Wingdings</vt:lpstr>
      <vt:lpstr>Wingdings 3</vt:lpstr>
      <vt:lpstr>Arial</vt:lpstr>
      <vt:lpstr>Madison</vt:lpstr>
      <vt:lpstr>DDS Analytics Talent Management</vt:lpstr>
      <vt:lpstr>Introduction</vt:lpstr>
      <vt:lpstr>Data Cleaning</vt:lpstr>
      <vt:lpstr>Predicting Attrition</vt:lpstr>
      <vt:lpstr>Stepwise Logistic Regression</vt:lpstr>
      <vt:lpstr>K Nearest Neighbors</vt:lpstr>
      <vt:lpstr>KNN Accuracy</vt:lpstr>
      <vt:lpstr>Logistic Regression</vt:lpstr>
      <vt:lpstr>Logistic Regression</vt:lpstr>
      <vt:lpstr>Logistic Diagnostics</vt:lpstr>
      <vt:lpstr>Predicting Monthly Income</vt:lpstr>
      <vt:lpstr>Linear Regression Output</vt:lpstr>
      <vt:lpstr>Conclusion</vt:lpstr>
    </vt:vector>
  </TitlesOfParts>
  <Company/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Case Study 2</dc:title>
  <dc:creator>David Shaw</dc:creator>
  <cp:lastModifiedBy>David Shaw</cp:lastModifiedBy>
  <cp:revision>15</cp:revision>
  <dcterms:created xsi:type="dcterms:W3CDTF">2019-08-17T22:25:48Z</dcterms:created>
  <dcterms:modified xsi:type="dcterms:W3CDTF">2019-08-18T03:40:25Z</dcterms:modified>
</cp:coreProperties>
</file>